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5" r:id="rId7"/>
    <p:sldId id="263" r:id="rId8"/>
    <p:sldId id="275" r:id="rId9"/>
    <p:sldId id="266" r:id="rId10"/>
    <p:sldId id="274" r:id="rId11"/>
    <p:sldId id="278" r:id="rId12"/>
    <p:sldId id="279" r:id="rId13"/>
    <p:sldId id="280" r:id="rId14"/>
    <p:sldId id="281" r:id="rId15"/>
    <p:sldId id="262" r:id="rId16"/>
    <p:sldId id="270" r:id="rId17"/>
    <p:sldId id="282" r:id="rId18"/>
    <p:sldId id="268" r:id="rId19"/>
    <p:sldId id="276" r:id="rId20"/>
    <p:sldId id="272" r:id="rId21"/>
    <p:sldId id="271" r:id="rId22"/>
    <p:sldId id="264" r:id="rId23"/>
    <p:sldId id="284" r:id="rId24"/>
    <p:sldId id="277" r:id="rId25"/>
  </p:sldIdLst>
  <p:sldSz cx="9144000" cy="6858000" type="screen4x3"/>
  <p:notesSz cx="6858000" cy="9144000"/>
  <p:custDataLst>
    <p:tags r:id="rId2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5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tags" Target="tags/tag1.xml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slide" Target="slides/slide2.xml" /><Relationship Id="rId30" Type="http://schemas.openxmlformats.org/officeDocument/2006/relationships/tableStyles" Target="tableStyles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C1D08-E2BC-4320-A598-1298350C5899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A780B-E3AC-455E-8F65-8D3E22675E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743592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BAC1D08-E2BC-4320-A598-1298350C5899}" type="datetimeFigureOut">
              <a:rPr lang="ru-RU" smtClean="0"/>
              <a:t>21.08.2025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60A780B-E3AC-455E-8F65-8D3E22675EAA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/>
          <a:lstStyle/>
          <a:p/>
        </p:txBody>
      </p:sp>
    </p:spTree>
    <p:extLst>
      <p:ext uri="{BB962C8B-B14F-4D97-AF65-F5344CB8AC3E}">
        <p14:creationId xmlns:p14="http://schemas.microsoft.com/office/powerpoint/2010/main" val="342394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Relationship Id="rId3" Type="http://schemas.openxmlformats.org/officeDocument/2006/relationships/image" Target="../media/image2.jpeg" /><Relationship Id="rId4" Type="http://schemas.microsoft.com/office/2007/relationships/hdphoto" Target="../media/image3.wdp" /><Relationship Id="rId5" Type="http://schemas.openxmlformats.org/officeDocument/2006/relationships/image" Target="../media/image4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1.jpeg" /><Relationship Id="rId3" Type="http://schemas.openxmlformats.org/officeDocument/2006/relationships/hyperlink" Target="https://vk.com/public205418818?z=photo-205418818_457246109/wall-205418818_1692" TargetMode="External" /><Relationship Id="rId4" Type="http://schemas.openxmlformats.org/officeDocument/2006/relationships/image" Target="../media/image42.jpeg" /><Relationship Id="rId5" Type="http://schemas.openxmlformats.org/officeDocument/2006/relationships/image" Target="../media/image43.jpeg" /><Relationship Id="rId6" Type="http://schemas.openxmlformats.org/officeDocument/2006/relationships/image" Target="../media/image4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4.jpeg" /><Relationship Id="rId3" Type="http://schemas.openxmlformats.org/officeDocument/2006/relationships/hyperlink" Target="https://vk.com/public205418818?z=photo-205418818_457245872/wall-205418818_1602" TargetMode="External" /><Relationship Id="rId4" Type="http://schemas.openxmlformats.org/officeDocument/2006/relationships/image" Target="../media/image4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hyperlink" Target="https://vk.com/public205418818?z=photo-205418818_457245868/wall-205418818_1599" TargetMode="External" /><Relationship Id="rId3" Type="http://schemas.openxmlformats.org/officeDocument/2006/relationships/image" Target="../media/image46.jpeg" /><Relationship Id="rId4" Type="http://schemas.openxmlformats.org/officeDocument/2006/relationships/image" Target="../media/image47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8.jpeg" /><Relationship Id="rId3" Type="http://schemas.openxmlformats.org/officeDocument/2006/relationships/image" Target="../media/image49.jpeg" /><Relationship Id="rId4" Type="http://schemas.openxmlformats.org/officeDocument/2006/relationships/hyperlink" Target="https://vk.com/public205418818?z=photo-205418818_457245863/wall-205418818_1594" TargetMode="Externa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0.jpeg" /><Relationship Id="rId3" Type="http://schemas.openxmlformats.org/officeDocument/2006/relationships/image" Target="../media/image51.jpeg" /><Relationship Id="rId4" Type="http://schemas.openxmlformats.org/officeDocument/2006/relationships/image" Target="../media/image52.jpeg" /><Relationship Id="rId5" Type="http://schemas.openxmlformats.org/officeDocument/2006/relationships/image" Target="../media/image53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Relationship Id="rId3" Type="http://schemas.openxmlformats.org/officeDocument/2006/relationships/image" Target="../media/image54.jpeg" /><Relationship Id="rId4" Type="http://schemas.openxmlformats.org/officeDocument/2006/relationships/hyperlink" Target="https://vk.com/public205418818?z=photo-205418818_457247948/wall-205418818_2141" TargetMode="External" /><Relationship Id="rId5" Type="http://schemas.openxmlformats.org/officeDocument/2006/relationships/image" Target="../media/image55.jpeg" /><Relationship Id="rId6" Type="http://schemas.openxmlformats.org/officeDocument/2006/relationships/hyperlink" Target="https://vk.com/public205418818?z=photo-205418818_457246144/0e2421d67f66282e89" TargetMode="Externa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6.jpeg" /><Relationship Id="rId3" Type="http://schemas.openxmlformats.org/officeDocument/2006/relationships/image" Target="../media/image57.jpeg" /><Relationship Id="rId4" Type="http://schemas.openxmlformats.org/officeDocument/2006/relationships/image" Target="../media/image58.jpeg" /><Relationship Id="rId5" Type="http://schemas.openxmlformats.org/officeDocument/2006/relationships/image" Target="../media/image4.png" /><Relationship Id="rId6" Type="http://schemas.openxmlformats.org/officeDocument/2006/relationships/image" Target="../media/image59.jpeg" /><Relationship Id="rId7" Type="http://schemas.openxmlformats.org/officeDocument/2006/relationships/hyperlink" Target="https://vk.com/public205418818?z=photo-205418818_457248377/wall-205418818_2203" TargetMode="Externa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Relationship Id="rId3" Type="http://schemas.openxmlformats.org/officeDocument/2006/relationships/image" Target="../media/image60.jpeg" /><Relationship Id="rId4" Type="http://schemas.openxmlformats.org/officeDocument/2006/relationships/image" Target="../media/image61.jpeg" /><Relationship Id="rId5" Type="http://schemas.openxmlformats.org/officeDocument/2006/relationships/image" Target="../media/image62.jpeg" /><Relationship Id="rId6" Type="http://schemas.openxmlformats.org/officeDocument/2006/relationships/image" Target="../media/image63.jpeg" /><Relationship Id="rId7" Type="http://schemas.openxmlformats.org/officeDocument/2006/relationships/image" Target="../media/image64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5.jpeg" /><Relationship Id="rId3" Type="http://schemas.openxmlformats.org/officeDocument/2006/relationships/image" Target="../media/image66.jpeg" /><Relationship Id="rId4" Type="http://schemas.openxmlformats.org/officeDocument/2006/relationships/image" Target="../media/image67.jpeg" /><Relationship Id="rId5" Type="http://schemas.openxmlformats.org/officeDocument/2006/relationships/image" Target="../media/image68.jpeg" /><Relationship Id="rId6" Type="http://schemas.openxmlformats.org/officeDocument/2006/relationships/image" Target="../media/image69.jpeg" /><Relationship Id="rId7" Type="http://schemas.openxmlformats.org/officeDocument/2006/relationships/image" Target="../media/image70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1.jpeg" /><Relationship Id="rId3" Type="http://schemas.openxmlformats.org/officeDocument/2006/relationships/image" Target="../media/image72.jpeg" /><Relationship Id="rId4" Type="http://schemas.openxmlformats.org/officeDocument/2006/relationships/image" Target="../media/image73.jpeg" /><Relationship Id="rId5" Type="http://schemas.openxmlformats.org/officeDocument/2006/relationships/image" Target="../media/image74.jpeg" /><Relationship Id="rId6" Type="http://schemas.openxmlformats.org/officeDocument/2006/relationships/image" Target="../media/image75.jpeg" /><Relationship Id="rId7" Type="http://schemas.openxmlformats.org/officeDocument/2006/relationships/image" Target="../media/image76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Relationship Id="rId3" Type="http://schemas.openxmlformats.org/officeDocument/2006/relationships/image" Target="../media/image5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7.jpeg" /><Relationship Id="rId3" Type="http://schemas.openxmlformats.org/officeDocument/2006/relationships/image" Target="../media/image78.jpeg" /><Relationship Id="rId4" Type="http://schemas.openxmlformats.org/officeDocument/2006/relationships/image" Target="../media/image79.jpeg" /><Relationship Id="rId5" Type="http://schemas.openxmlformats.org/officeDocument/2006/relationships/image" Target="../media/image80.jpeg" /><Relationship Id="rId6" Type="http://schemas.openxmlformats.org/officeDocument/2006/relationships/image" Target="../media/image4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81.jpeg" /><Relationship Id="rId3" Type="http://schemas.openxmlformats.org/officeDocument/2006/relationships/hyperlink" Target="https://vk.com/public205418818?z=photo-205418818_457246161/wall-205418818_1716" TargetMode="External" /><Relationship Id="rId4" Type="http://schemas.openxmlformats.org/officeDocument/2006/relationships/image" Target="../media/image82.jpeg" /><Relationship Id="rId5" Type="http://schemas.openxmlformats.org/officeDocument/2006/relationships/image" Target="../media/image83.jpeg" /><Relationship Id="rId6" Type="http://schemas.openxmlformats.org/officeDocument/2006/relationships/image" Target="../media/image4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Relationship Id="rId3" Type="http://schemas.openxmlformats.org/officeDocument/2006/relationships/image" Target="../media/image84.jpeg" /><Relationship Id="rId4" Type="http://schemas.openxmlformats.org/officeDocument/2006/relationships/hyperlink" Target="https://vk.com/public205418818?z=photo-205418818_457248479/wall-205418818_2235" TargetMode="External" /><Relationship Id="rId5" Type="http://schemas.openxmlformats.org/officeDocument/2006/relationships/image" Target="../media/image85.jpeg" /><Relationship Id="rId6" Type="http://schemas.openxmlformats.org/officeDocument/2006/relationships/hyperlink" Target="https://vk.com/public205418818?z=photo-205418818_457246417/wall-205418818_1837" TargetMode="External" /><Relationship Id="rId7" Type="http://schemas.openxmlformats.org/officeDocument/2006/relationships/image" Target="../media/image86.jpeg" /><Relationship Id="rId8" Type="http://schemas.openxmlformats.org/officeDocument/2006/relationships/image" Target="../media/image87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95.jpeg" /><Relationship Id="rId11" Type="http://schemas.openxmlformats.org/officeDocument/2006/relationships/image" Target="../media/image96.jpeg" /><Relationship Id="rId12" Type="http://schemas.openxmlformats.org/officeDocument/2006/relationships/image" Target="../media/image97.jpeg" /><Relationship Id="rId13" Type="http://schemas.openxmlformats.org/officeDocument/2006/relationships/image" Target="../media/image98.jpeg" /><Relationship Id="rId14" Type="http://schemas.openxmlformats.org/officeDocument/2006/relationships/image" Target="../media/image99.jpeg" /><Relationship Id="rId2" Type="http://schemas.openxmlformats.org/officeDocument/2006/relationships/image" Target="../media/image88.jpeg" /><Relationship Id="rId3" Type="http://schemas.openxmlformats.org/officeDocument/2006/relationships/image" Target="../media/image89.jpeg" /><Relationship Id="rId4" Type="http://schemas.openxmlformats.org/officeDocument/2006/relationships/image" Target="../media/image90.jpeg" /><Relationship Id="rId5" Type="http://schemas.openxmlformats.org/officeDocument/2006/relationships/image" Target="../media/image4.png" /><Relationship Id="rId6" Type="http://schemas.openxmlformats.org/officeDocument/2006/relationships/image" Target="../media/image91.jpeg" /><Relationship Id="rId7" Type="http://schemas.openxmlformats.org/officeDocument/2006/relationships/image" Target="../media/image92.jpeg" /><Relationship Id="rId8" Type="http://schemas.openxmlformats.org/officeDocument/2006/relationships/image" Target="../media/image93.jpeg" /><Relationship Id="rId9" Type="http://schemas.openxmlformats.org/officeDocument/2006/relationships/image" Target="../media/image94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0.jpeg" /><Relationship Id="rId3" Type="http://schemas.openxmlformats.org/officeDocument/2006/relationships/image" Target="../media/image4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jpeg" /><Relationship Id="rId2" Type="http://schemas.openxmlformats.org/officeDocument/2006/relationships/image" Target="../media/image4.png" /><Relationship Id="rId3" Type="http://schemas.openxmlformats.org/officeDocument/2006/relationships/image" Target="../media/image6.jpeg" /><Relationship Id="rId4" Type="http://schemas.microsoft.com/office/2007/relationships/hdphoto" Target="../media/image7.wdp" /><Relationship Id="rId5" Type="http://schemas.openxmlformats.org/officeDocument/2006/relationships/image" Target="../media/image8.jpeg" /><Relationship Id="rId6" Type="http://schemas.microsoft.com/office/2007/relationships/hdphoto" Target="../media/image9.wdp" /><Relationship Id="rId7" Type="http://schemas.openxmlformats.org/officeDocument/2006/relationships/image" Target="../media/image10.jpeg" /><Relationship Id="rId8" Type="http://schemas.openxmlformats.org/officeDocument/2006/relationships/image" Target="../media/image11.jpeg" /><Relationship Id="rId9" Type="http://schemas.openxmlformats.org/officeDocument/2006/relationships/hyperlink" Target="https://vk.com/public205418818?z=photo-205418818_457240429/album-205418818_00/rev" TargetMode="Externa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microsoft.com/office/2007/relationships/hdphoto" Target="../media/image20.wdp" /><Relationship Id="rId11" Type="http://schemas.openxmlformats.org/officeDocument/2006/relationships/image" Target="../media/image21.jpeg" /><Relationship Id="rId12" Type="http://schemas.microsoft.com/office/2007/relationships/hdphoto" Target="../media/image22.wdp" /><Relationship Id="rId13" Type="http://schemas.openxmlformats.org/officeDocument/2006/relationships/image" Target="../media/image23.jpeg" /><Relationship Id="rId14" Type="http://schemas.microsoft.com/office/2007/relationships/hdphoto" Target="../media/image24.wdp" /><Relationship Id="rId2" Type="http://schemas.openxmlformats.org/officeDocument/2006/relationships/image" Target="../media/image4.png" /><Relationship Id="rId3" Type="http://schemas.openxmlformats.org/officeDocument/2006/relationships/image" Target="../media/image13.jpeg" /><Relationship Id="rId4" Type="http://schemas.microsoft.com/office/2007/relationships/hdphoto" Target="../media/image14.wdp" /><Relationship Id="rId5" Type="http://schemas.openxmlformats.org/officeDocument/2006/relationships/image" Target="../media/image15.jpeg" /><Relationship Id="rId6" Type="http://schemas.microsoft.com/office/2007/relationships/hdphoto" Target="../media/image16.wdp" /><Relationship Id="rId7" Type="http://schemas.openxmlformats.org/officeDocument/2006/relationships/image" Target="../media/image17.jpeg" /><Relationship Id="rId8" Type="http://schemas.microsoft.com/office/2007/relationships/hdphoto" Target="../media/image18.wdp" /><Relationship Id="rId9" Type="http://schemas.openxmlformats.org/officeDocument/2006/relationships/image" Target="../media/image19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hyperlink" Target="https://edu.tatar.ru/nkamsk/raduga/page4062517.htm" TargetMode="External" /><Relationship Id="rId3" Type="http://schemas.openxmlformats.org/officeDocument/2006/relationships/image" Target="../media/image25.jpeg" /><Relationship Id="rId4" Type="http://schemas.openxmlformats.org/officeDocument/2006/relationships/image" Target="../media/image4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Relationship Id="rId3" Type="http://schemas.openxmlformats.org/officeDocument/2006/relationships/image" Target="../media/image26.jpeg" /><Relationship Id="rId4" Type="http://schemas.openxmlformats.org/officeDocument/2006/relationships/image" Target="../media/image27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png" /><Relationship Id="rId3" Type="http://schemas.openxmlformats.org/officeDocument/2006/relationships/image" Target="../media/image28.jpeg" /><Relationship Id="rId4" Type="http://schemas.openxmlformats.org/officeDocument/2006/relationships/hyperlink" Target="https://vk.com/public205418818?z=photo-205418818_457247959/wall-205418818_2144" TargetMode="External" /><Relationship Id="rId5" Type="http://schemas.openxmlformats.org/officeDocument/2006/relationships/image" Target="../media/image29.jpeg" /><Relationship Id="rId6" Type="http://schemas.openxmlformats.org/officeDocument/2006/relationships/image" Target="../media/image30.jpeg" /><Relationship Id="rId7" Type="http://schemas.openxmlformats.org/officeDocument/2006/relationships/hyperlink" Target="https://vk.com/public205418818?z=photo-205418818_457247786/wall-205418818_2103" TargetMode="External" /><Relationship Id="rId8" Type="http://schemas.openxmlformats.org/officeDocument/2006/relationships/image" Target="../media/image31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2.jpeg" /><Relationship Id="rId3" Type="http://schemas.openxmlformats.org/officeDocument/2006/relationships/image" Target="../media/image33.jpeg" /><Relationship Id="rId4" Type="http://schemas.openxmlformats.org/officeDocument/2006/relationships/image" Target="../media/image34.jpeg" /><Relationship Id="rId5" Type="http://schemas.openxmlformats.org/officeDocument/2006/relationships/hyperlink" Target="https://vk.com/public205418818?z=photo-205418818_457248391/wall-205418818_2205" TargetMode="External" /><Relationship Id="rId6" Type="http://schemas.openxmlformats.org/officeDocument/2006/relationships/image" Target="../media/image4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hyperlink" Target="https://vk.com/public205418818?z=photo-205418818_457246121/wall-205418818_1694" TargetMode="External" /><Relationship Id="rId11" Type="http://schemas.openxmlformats.org/officeDocument/2006/relationships/image" Target="../media/image4.png" /><Relationship Id="rId2" Type="http://schemas.openxmlformats.org/officeDocument/2006/relationships/image" Target="../media/image35.jpeg" /><Relationship Id="rId3" Type="http://schemas.openxmlformats.org/officeDocument/2006/relationships/hyperlink" Target="https://vk.com/public205418818?z=photo-205418818_457248115/wall-205418818_2185" TargetMode="External" /><Relationship Id="rId4" Type="http://schemas.openxmlformats.org/officeDocument/2006/relationships/image" Target="../media/image36.jpeg" /><Relationship Id="rId5" Type="http://schemas.openxmlformats.org/officeDocument/2006/relationships/hyperlink" Target="https://vk.com/public205418818?z=photo-205418818_457247150/wall-205418818_1975" TargetMode="External" /><Relationship Id="rId6" Type="http://schemas.openxmlformats.org/officeDocument/2006/relationships/image" Target="../media/image37.jpeg" /><Relationship Id="rId7" Type="http://schemas.openxmlformats.org/officeDocument/2006/relationships/image" Target="../media/image38.jpeg" /><Relationship Id="rId8" Type="http://schemas.openxmlformats.org/officeDocument/2006/relationships/image" Target="../media/image39.jpeg" /><Relationship Id="rId9" Type="http://schemas.openxmlformats.org/officeDocument/2006/relationships/image" Target="../media/image40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1161852" y="93761"/>
            <a:ext cx="785164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Муниципальное бюджетное учреждение 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дополнительного образования 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Центр детского творчества «Радуга» 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Нижнекамского муниципального района  </a:t>
            </a:r>
          </a:p>
          <a:p>
            <a:pPr algn="ctr"/>
            <a:r>
              <a:rPr lang="ru-RU" b="1" smtClean="0">
                <a:solidFill>
                  <a:schemeClr val="accent1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Республики Татарстан</a:t>
            </a:r>
          </a:p>
          <a:p>
            <a:pPr algn="ctr"/>
            <a:endParaRPr lang="ru-RU" sz="1400" b="1" smtClean="0">
              <a:solidFill>
                <a:schemeClr val="accent1">
                  <a:lumMod val="75000"/>
                </a:schemeClr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pic>
        <p:nvPicPr>
          <p:cNvPr id="3" name="Picture 6" descr="C:\Users\цдт\Desktop\art-deco-box-157946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5" b="4410"/>
          <a:stretch>
            <a:fillRect/>
          </a:stretch>
        </p:blipFill>
        <p:spPr bwMode="auto">
          <a:xfrm rot="10800000">
            <a:off x="1591732" y="406399"/>
            <a:ext cx="6852355" cy="623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16480" y="5436138"/>
            <a:ext cx="6729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>
                <a:solidFill>
                  <a:srgbClr val="30ACEC">
                    <a:lumMod val="75000"/>
                  </a:srgbClr>
                </a:solidFill>
                <a:latin typeface="Trebuchet MS" pitchFamily="34" charset="0"/>
                <a:cs typeface="Times New Roman" panose="02020603050405020304" pitchFamily="18" charset="0"/>
              </a:rPr>
              <a:t>Деятельность </a:t>
            </a:r>
            <a:endParaRPr lang="ru-RU" sz="2400" b="1" smtClean="0">
              <a:solidFill>
                <a:srgbClr val="30ACEC">
                  <a:lumMod val="75000"/>
                </a:srgbClr>
              </a:solidFill>
              <a:latin typeface="Trebuchet MS" pitchFamily="34" charset="0"/>
              <a:cs typeface="Times New Roman" pitchFamily="18" charset="0"/>
            </a:endParaRPr>
          </a:p>
          <a:p>
            <a:pPr lvl="0" algn="ctr"/>
            <a:r>
              <a:rPr lang="ru-RU" sz="2400" b="1" smtClean="0">
                <a:solidFill>
                  <a:srgbClr val="30ACEC">
                    <a:lumMod val="75000"/>
                  </a:srgbClr>
                </a:solidFill>
                <a:latin typeface="Trebuchet MS" pitchFamily="34" charset="0"/>
                <a:cs typeface="Times New Roman" panose="02020603050405020304" pitchFamily="18" charset="0"/>
              </a:rPr>
              <a:t>первичной ветеранской </a:t>
            </a:r>
            <a:r>
              <a:rPr lang="ru-RU" sz="2400" b="1">
                <a:solidFill>
                  <a:srgbClr val="30ACEC">
                    <a:lumMod val="75000"/>
                  </a:srgbClr>
                </a:solidFill>
                <a:latin typeface="Trebuchet MS" pitchFamily="34" charset="0"/>
                <a:cs typeface="Times New Roman" panose="02020603050405020304" pitchFamily="18" charset="0"/>
              </a:rPr>
              <a:t>организации </a:t>
            </a:r>
          </a:p>
          <a:p>
            <a:pPr lvl="0" algn="ctr"/>
            <a:r>
              <a:rPr lang="ru-RU" sz="2400" b="1">
                <a:solidFill>
                  <a:srgbClr val="30ACEC">
                    <a:lumMod val="75000"/>
                  </a:srgbClr>
                </a:solidFill>
                <a:latin typeface="Trebuchet MS" pitchFamily="34" charset="0"/>
                <a:cs typeface="Times New Roman" panose="02020603050405020304" pitchFamily="18" charset="0"/>
              </a:rPr>
              <a:t>за </a:t>
            </a:r>
            <a:r>
              <a:rPr lang="ru-RU" sz="2400" b="1" smtClean="0">
                <a:solidFill>
                  <a:srgbClr val="30ACEC">
                    <a:lumMod val="75000"/>
                  </a:srgbClr>
                </a:solidFill>
                <a:latin typeface="Trebuchet MS" pitchFamily="34" charset="0"/>
                <a:cs typeface="Times New Roman" panose="02020603050405020304" pitchFamily="18" charset="0"/>
              </a:rPr>
              <a:t>2024-2025 </a:t>
            </a:r>
            <a:r>
              <a:rPr lang="ru-RU" sz="2400" b="1">
                <a:solidFill>
                  <a:srgbClr val="30ACEC">
                    <a:lumMod val="75000"/>
                  </a:srgbClr>
                </a:solidFill>
                <a:latin typeface="Trebuchet MS" pitchFamily="34" charset="0"/>
                <a:cs typeface="Times New Roman" panose="02020603050405020304" pitchFamily="18" charset="0"/>
              </a:rPr>
              <a:t>учебный год </a:t>
            </a:r>
          </a:p>
        </p:txBody>
      </p:sp>
      <p:pic>
        <p:nvPicPr>
          <p:cNvPr id="5" name="Picture 7" descr="C:\Users\цдт\Desktop\0d8d7da00d7e046cc054023eb096b4e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16480" y="1713098"/>
            <a:ext cx="5583046" cy="372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971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266" name="Picture 2" descr="https://sun9-77.userapi.com/s/v1/if2/wSkK7JzM4EGMhieUAJwC3TcMhn27mOHskisikxVyEmutiRzK2v6ORKyHkjzgHOAlN4BImA1tMRe1nfvvNT8g5e_h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6634" y="578274"/>
            <a:ext cx="3636764" cy="272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48227" y="6383612"/>
            <a:ext cx="3607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vk.com/public205418818?z=photo-205418818_457246109%2Fwall-205418818_1692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8" name="Picture 4" descr="https://sun9-61.userapi.com/s/v1/ig2/4dPWWJi3fHk6HQjlYYsBKplz-92XicTPZMJCjn0WT9NxhJ9GgYWPboWfjrQWl4HCvxPteLFEbI9xImI8EWfoG3Q4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59959" y="547645"/>
            <a:ext cx="2103758" cy="280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s://sun9-47.userapi.com/s/v1/if2/BE8gfRV6KcN5bXatIz4AERa9QZt_SsXvImebhK17rDyAvtwU9e43ie0ESpoYfU_GJ0k_4nfR4E3qtSH7QkoRTYq6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6633" y="3501190"/>
            <a:ext cx="3708773" cy="278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633" y="3383285"/>
            <a:ext cx="4572000" cy="3323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Ежегодно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Камских Полянах 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акция "На работу на велосипеде" в рамках Дня без автомобиля. В акции приняла участие команда работников Центра детского творчества "Радуга" во главе с директором Батталовой Гульназ Расюловной. В составе команды Сайфутдинова Светлана Юрьевна, Санникова Валентина Павловна, Черпакова Анна Сергеевна, Миронова Наталья Александровна и Хамидуллина Наталья Анатольевна.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центральной точке, которая по традиции расположилась на рынке поселка, наши коллеги получили поощрительные подарки и приехали в "Радугу". Здесь всех ждал "здоровый завтрак" - овсяная каша с яблоками и ягодами от знаменитого шеф-повара Сорокина Алексея Витальевича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0632" y="85980"/>
            <a:ext cx="861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 «Велосипед и овсяная каша-наши друзья!»</a:t>
            </a:r>
          </a:p>
        </p:txBody>
      </p:sp>
    </p:spTree>
    <p:extLst>
      <p:ext uri="{BB962C8B-B14F-4D97-AF65-F5344CB8AC3E}">
        <p14:creationId xmlns:p14="http://schemas.microsoft.com/office/powerpoint/2010/main" val="3761883545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5362" name="Picture 2" descr="https://sun9-53.userapi.com/s/v1/ig2/VdVDY3nzQZSY7ruEK0EWRiFqTuVevgW852BSpzXXKGhqj2Qx67qJwIa8f-kLR63b4LjXrkBYCaLJ17K2j0UQtad6.jpg?quality=95&amp;as=32x55,48x82,72x123,108x185,160x273,240x410,360x615,480x821,540x923,640x1094,720x1231,936x1600&amp;from=bu&amp;cs=936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0179" y="716739"/>
            <a:ext cx="3024868" cy="517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94485" y="4799545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Жить в цветах - какая романтика! Посмотрите, какая красота! И создатель этой неописуемой красочной палитры - Викторова Татьяна Николаевна, следующая участница фотоконкурса "Мой сад-огород". Давайте будем любоваться и восторгаться цветочными чудесами!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0179" y="605073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vk.com/public205418818?z=photo-205418818_457245872%2Fwall-205418818_1602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31964" t="34762" r="40357" b="17302"/>
          <a:stretch>
            <a:fillRect/>
          </a:stretch>
        </p:blipFill>
        <p:spPr>
          <a:xfrm>
            <a:off x="4194724" y="710931"/>
            <a:ext cx="3902529" cy="38018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0509" y="8598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Проект «Чудо моего творения-мой сад-огород!»</a:t>
            </a:r>
          </a:p>
        </p:txBody>
      </p:sp>
    </p:spTree>
    <p:extLst>
      <p:ext uri="{BB962C8B-B14F-4D97-AF65-F5344CB8AC3E}">
        <p14:creationId xmlns:p14="http://schemas.microsoft.com/office/powerpoint/2010/main" val="334690401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5390147" y="6180892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vk.com/public205418818?z=photo-205418818_457245868%2Fwall-205418818_1599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https://sun9-17.userapi.com/s/v1/ig2/sfRdIUQQ8y3q-h0lvTdwYhod1nY0wSppz6iEpCuLo9a47M1agu2Atv6Kb4YxR0CiYC-_abJXbP2eut_Zg1M3zWFQ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65372" y="518250"/>
            <a:ext cx="2445452" cy="326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46894" y="3749457"/>
            <a:ext cx="3930059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какая женщина не любит цветы, особенно те, что посадила и выходила своими руками. Цветы, действительно, оказывают на женщин удивительное воздействие. Посмотрите, как 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озаряется лицо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нашей следующей участницы фотоконкурса "Мой сад-огород" - Хамидуллиной Натальи Анатольевны. В глазах горят искорки счастья.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 всегда мечтала жить среди цветов и продолжает мечтать. Вот только одни мечтают, а другие мечту осуществляют. Помимо того, что она - любительница цветов, это еще и 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женщина-порядок. Берите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с Натальи Анатольевны!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31964" t="18889" r="38750" b="5555"/>
          <a:stretch>
            <a:fillRect/>
          </a:stretch>
        </p:blipFill>
        <p:spPr>
          <a:xfrm>
            <a:off x="5027028" y="718428"/>
            <a:ext cx="3646369" cy="52916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0509" y="8598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Проект «Чудо моего творения-мой сад-огород!»</a:t>
            </a:r>
          </a:p>
        </p:txBody>
      </p:sp>
    </p:spTree>
    <p:extLst>
      <p:ext uri="{BB962C8B-B14F-4D97-AF65-F5344CB8AC3E}">
        <p14:creationId xmlns:p14="http://schemas.microsoft.com/office/powerpoint/2010/main" val="3952863356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30000" t="18572" r="32500" b="7143"/>
          <a:stretch>
            <a:fillRect/>
          </a:stretch>
        </p:blipFill>
        <p:spPr>
          <a:xfrm>
            <a:off x="680509" y="677323"/>
            <a:ext cx="4067954" cy="45328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509" y="5251831"/>
            <a:ext cx="814264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очаровательное создание поселилось в саду следующей участницы фотоконкурса "Мой сад-огород" Бурмистровой Наили Нуриевны! Давайте познакомимся!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таким замечательным другом любая работа покажется в радость и наслаждение. Видно, поэтому огород Наили Нуриевны так и веет отрадными нотками счастья. А цветы!.. Это просто чудо-сказка! Вы со мной согласны?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https://sun9-38.userapi.com/s/v1/ig2/a_qyMjFCHgbsw9HQsIznO2ApaS-EPqEqoJX8KCY9RPiId03VChMg0rDRlx5IaG3e-oG9ObQW-AiJLRYC0tUgDhwR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1600" y="677322"/>
            <a:ext cx="3380767" cy="450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74941" y="620408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vk.com/public205418818?z=photo-205418818_457245863%2Fwall-205418818_1594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509" y="8598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Проект «Чудо моего творения-мой сад-огород!»</a:t>
            </a:r>
          </a:p>
        </p:txBody>
      </p:sp>
    </p:spTree>
    <p:extLst>
      <p:ext uri="{BB962C8B-B14F-4D97-AF65-F5344CB8AC3E}">
        <p14:creationId xmlns:p14="http://schemas.microsoft.com/office/powerpoint/2010/main" val="2741226737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8434" name="Picture 2" descr="https://sun9-44.userapi.com/s/v1/ig2/L1nnNp8D57oxe5twUrOTjriKDWbeQDjsnOtUms6If5rDGnha1gFGRy86rzK4P0-nLcyT3Lcc_GsH0-xaqeGay_K_.jpg?quality=95&amp;as=32x43,48x64,72x96,108x144,160x213,240x320,360x480,480x640,540x720,640x853,720x960,1080x1440,1200x1600&amp;from=bu&amp;cs=120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4394" y="665544"/>
            <a:ext cx="2435430" cy="32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sun9-87.userapi.com/s/v1/ig2/auOTw-vBt0OgJatGbxrWvS7UBFw1kFn4zunq2ijspir_IJNNyJD49t834VrG_ikJFYJSyjtTEIJY6TrwgUcNRFl7.jpg?quality=95&amp;as=32x43,48x64,72x96,108x144,160x213,240x320,360x480,480x640,540x720,640x853,720x960,1080x1440,1200x1600&amp;from=bu&amp;cs=120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59985" y="665544"/>
            <a:ext cx="2447258" cy="326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40" name="Picture 8" descr="https://sun9-40.userapi.com/s/v1/ig2/zfpAFFvi_08t4CJR4uTgcDkA7XZO0JfS35gr53SRkwIeWVg-rHWExm6fUg15RsGzL1GGy_qo8ydJUo4mNEEw9jZC.jpg?quality=95&amp;as=32x43,48x64,72x96,108x144,160x213,240x320,360x480,480x640,540x720,640x853,720x960,1080x1440,1200x1600&amp;from=bu&amp;cs=120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3903" y="665545"/>
            <a:ext cx="2435430" cy="324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05443" y="4222917"/>
            <a:ext cx="406795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Фотоконкурс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"Мой сад-огород", объявленный Советом ветеранов Центра детского творчества "Радуга", позволил заглянуть нам в сады-огороды наших многоуважаемых ветеранов и насладиться чудо-красотой и всей прелестью неописуемых красок. Предоставляем и вам такую возможность.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участник фотоконкурса - Филипова Анна Александровна. Вот уж, действительно, фея </a:t>
            </a:r>
            <a:r>
              <a:rPr lang="ru-RU" sz="140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цветов!А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сад-огород также украшен цветами?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0509" y="8598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Проект «Чудо моего творения-мой сад-огород!»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rcRect l="36491" t="45984" r="45546" b="42476"/>
          <a:stretch>
            <a:fillRect/>
          </a:stretch>
        </p:blipFill>
        <p:spPr>
          <a:xfrm>
            <a:off x="680509" y="4534512"/>
            <a:ext cx="3896774" cy="140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291929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64353" y="9376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будни. Общее собрание коллектива. Инструктажи. Учения…</a:t>
            </a:r>
          </a:p>
        </p:txBody>
      </p:sp>
      <p:pic>
        <p:nvPicPr>
          <p:cNvPr id="7" name="Picture 2" descr="https://sun9-66.userapi.com/s/v1/ig2/BXOv86ollGXoy63d0pPNYB1GBidrqN2Y3dQngQ6ZpU_1yIxKSLBHFkDbq-Rzp8elZ4AXvObhGtpHereL76P5WmRb.jpg?quality=95&amp;as=32x57,48x85,72x128,108x192,160x284,240x427,360x640,480x853,540x960,640x1138,720x1280&amp;from=bu&amp;u=q0svJz9CdfuX0kNZxVzdl7zFmg8fb5gY7brroPl-q3I&amp;cs=72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85964" y="953302"/>
            <a:ext cx="2607068" cy="463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285241" y="554729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УЧЕНИЯ ПО АНТИТЕРРОРИСТИЧЕСКОЙ ЗАЩИЩЁННОСТИ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22758" y="607005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vk.com/public205418818?z=photo-205418818_457247948%2Fwall-205418818_2141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sun9-61.userapi.com/s/v1/if2/ecjJ7wfXd32CKI2DD1yBsvpg57k43vmvd9mcS3aGHO0BtGdKovOc8cf0HLNXnxGsyWHiNVpuCeB7Utaptwtr7zsf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382" y="2086798"/>
            <a:ext cx="4487905" cy="336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643195" y="953302"/>
            <a:ext cx="37950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плановых учений по гражданской обороне на базе культурного центра "Чулман-Су" 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прошло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развертывание приемно-эвакуационного пункта № 3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30483" y="5672988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vk.com/public205418818?z=photo-205418818_457246144%2F0e2421d67f66282e89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236422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170" name="Picture 2" descr="https://sun9-22.userapi.com/s/v1/if2/yaoze9335RLgC8kZSsrd8ZrD1KWDtymVE1loeUcFFeXaH1YPcHKW_iOsbdOuVABzntQo05mhu51oLZdGiQwuw4mQ.jpg?quality=95&amp;as=32x24,48x36,72x54,108x81,160x120,240x180,360x270,480x360,540x405,640x480,720x540,1080x810,1280x960,1440x1080,1600x1200&amp;from=bu&amp;cs=160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90" t="16071" r="27558" b="30635"/>
          <a:stretch>
            <a:fillRect/>
          </a:stretch>
        </p:blipFill>
        <p:spPr bwMode="auto">
          <a:xfrm>
            <a:off x="5710626" y="924758"/>
            <a:ext cx="2727521" cy="251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79.userapi.com/s/v1/if2/1GgoSDQXkwl29PGy3sulPT5fip9szcdAPVCZPAFGBjCfb9WPcHPCWZlV5UKuwCIlJC7T9DwNijunhmLmUYxOrZYL.jpg?quality=95&amp;as=32x24,48x36,72x54,108x81,160x120,240x180,360x270,480x360,540x405,640x480,720x540,1080x810,1280x960,1440x1080,1600x1200&amp;from=bu&amp;cs=160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7" t="10164" r="25567" b="21586"/>
          <a:stretch>
            <a:fillRect/>
          </a:stretch>
        </p:blipFill>
        <p:spPr bwMode="auto">
          <a:xfrm>
            <a:off x="5710626" y="3556382"/>
            <a:ext cx="2727521" cy="253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sun9-72.userapi.com/s/v1/if2/bkKW0yOQNOKwqS48ragLz18gaiafwEjOnXxTh6S1JeY8eDZMpxtNOt7urj8hjLK_2yryfSOGHWcruA2O9yyrRMnm.jpg?quality=95&amp;as=32x24,48x36,72x54,108x81,160x120,240x180,360x270,480x360,540x405,640x480,720x540,1080x810,1280x960,1440x1080,1600x1200&amp;from=bu&amp;cs=160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2335" y="924758"/>
            <a:ext cx="3357392" cy="2518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2172" y="6450929"/>
            <a:ext cx="53741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СОБРАНИЕ ТРУДОВОГО КОЛЛЕКТИВА - И СНОВА НАГРАДЫ!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4353" y="9376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будни. Общее собрание коллектива. Инструктажи. Учения…</a:t>
            </a:r>
          </a:p>
        </p:txBody>
      </p:sp>
      <p:pic>
        <p:nvPicPr>
          <p:cNvPr id="8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un9-54.userapi.com/s/v1/if2/QO5k9vwqRm3bNA64ww5jAKj4cg6p-nAF3cN_svFs0cPLnNgNMxrxxOCYTXY3pYppHraLq8utATIQcrmyLs9nsOMC.jpg?quality=95&amp;as=32x24,48x36,72x54,108x81,160x120,240x180,360x270,480x360,540x405,640x480,720x540,1080x810,1280x960&amp;from=bu&amp;u=UTrERZSMrJ2tybbDcew9qD1WdU_yYLMA6x4cFmst-oc&amp;cs=640x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3195" y="3556382"/>
            <a:ext cx="3707957" cy="2780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710626" y="6169525"/>
            <a:ext cx="3321075" cy="470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vk.com/public205418818?z=photo-205418818_457248377%2Fwall-205418818_2203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441898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864353" y="93761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будни. Общее собрание коллектива. Инструктажи. Учения…</a:t>
            </a:r>
          </a:p>
        </p:txBody>
      </p:sp>
      <p:pic>
        <p:nvPicPr>
          <p:cNvPr id="3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sun9-50.userapi.com/s/v1/if2/UP-tdfCrXaP4kaJ0wHu5BWGNxLKfJIl2ATErqmsTmS1w20TddQhVk1GhNZJdhXN7CmPTIEFBZ1jX-A0p1uxlm7ZV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8200" y="4203650"/>
            <a:ext cx="3380378" cy="253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sun9-71.userapi.com/s/v1/ig2/4KdubmK8eMlc9sq1MmiVp8f9kmH7wD_0iljhZAAlrHsjZPJAdV4OAm_AAMoThegKxKnmRlZkbcvupsBrb2j7pr3l.jpg?quality=95&amp;as=32x43,48x64,72x96,108x144,160x213,240x320,360x480,480x640,540x720,640x853,720x960,1080x1440,1280x1707,1440x1920,1920x2560&amp;from=bu&amp;cs=192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9773" y="1262730"/>
            <a:ext cx="2073564" cy="276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https://sun9-16.userapi.com/s/v1/ig2/mbWtJMzTOKWjSvQJUNNVNuIQxh66TL28ux86iQmwVNkbyApSFnxES-fFreOwC77_griBPnSbDc8xiEFaChswYnQv.jpg?quality=95&amp;as=32x41,48x61,72x91,108x137,160x203,240x305,360x457,480x610,540x686,640x813,720x914,1080x1371,1280x1625,1440x1829,2016x2560&amp;from=bu&amp;cs=2016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5543" y="871430"/>
            <a:ext cx="2544874" cy="3231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s://sun9-83.userapi.com/s/v1/ig2/QdLVwduPALDgz0mi2I4uzEsG14YEFIxRwduKpB9mRZHIWrqdHtnhxywX9iJM2qtprEuMRESjiKSdl6LRGtIhi6Am.jpg?quality=95&amp;as=32x40,48x61,72x91,108x136,160x202,240x303,360x454,480x606,540x682,640x808,720x909,1080x1363,1280x1616,1440x1818,2028x2560&amp;from=bu&amp;cs=2028x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0623" y="946965"/>
            <a:ext cx="2440347" cy="308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5935" y="4094443"/>
            <a:ext cx="2674151" cy="267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77079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rcRect l="29298" t="8714" r="33597" b="12690"/>
          <a:stretch>
            <a:fillRect/>
          </a:stretch>
        </p:blipFill>
        <p:spPr>
          <a:xfrm rot="21314630">
            <a:off x="866216" y="738539"/>
            <a:ext cx="2248459" cy="26790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rcRect l="31140" t="18382" r="38772" b="4737"/>
          <a:stretch>
            <a:fillRect/>
          </a:stretch>
        </p:blipFill>
        <p:spPr>
          <a:xfrm>
            <a:off x="3871918" y="3632267"/>
            <a:ext cx="1976263" cy="28405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rcRect l="24386" t="6998" r="38246" b="8168"/>
          <a:stretch>
            <a:fillRect/>
          </a:stretch>
        </p:blipFill>
        <p:spPr>
          <a:xfrm>
            <a:off x="3560794" y="661438"/>
            <a:ext cx="2181036" cy="27851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 l="32105" t="10897" r="39562" b="10819"/>
          <a:stretch>
            <a:fillRect/>
          </a:stretch>
        </p:blipFill>
        <p:spPr>
          <a:xfrm rot="21117352">
            <a:off x="6401185" y="3592668"/>
            <a:ext cx="1974645" cy="30689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 l="31228" t="22436" r="42456" b="23295"/>
          <a:stretch>
            <a:fillRect/>
          </a:stretch>
        </p:blipFill>
        <p:spPr>
          <a:xfrm rot="557334">
            <a:off x="6160955" y="708646"/>
            <a:ext cx="2370951" cy="27503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rcRect l="31491" t="20566" r="40263" b="5361"/>
          <a:stretch>
            <a:fillRect/>
          </a:stretch>
        </p:blipFill>
        <p:spPr>
          <a:xfrm rot="724935">
            <a:off x="1245110" y="3648489"/>
            <a:ext cx="2025420" cy="29878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54845" y="106944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«Примите наши поздравления!»</a:t>
            </a:r>
          </a:p>
        </p:txBody>
      </p:sp>
    </p:spTree>
    <p:extLst>
      <p:ext uri="{BB962C8B-B14F-4D97-AF65-F5344CB8AC3E}">
        <p14:creationId xmlns:p14="http://schemas.microsoft.com/office/powerpoint/2010/main" val="968516192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314" name="Picture 2" descr="https://sun9-30.userapi.com/s/v1/ig2/ShIpzpwdkhi_Tr6u72pCww63ozdtxUPpDla_-o9H9X2NXKJy2d_mCDsTeKeoS0wf4J_bsL7ZigQznIjl5WuTBVvI.jpg?quality=95&amp;as=32x43,48x64,72x96,108x144,160x213,240x320,360x480,480x640,540x720,640x853,720x960,960x1280&amp;from=bu&amp;u=TvZlRwcTIdwOCfViMLQl58z-GFIlpi9vu1yrf0nnBnc&amp;cs=96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1128" y="555426"/>
            <a:ext cx="27432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sun9-53.userapi.com/s/v1/ig2/nV91_x0TJJidztNsTFN4sKjKFhFKBZeHBvr4AVv6jaypBn16RbyLbbtLvtHt1ESFeS5Iw7uDtcBSh3fJANkOnqFQ.jpg?quality=95&amp;as=32x57,48x85,72x128,108x192,160x284,240x427,360x640,480x853,540x960,585x1040&amp;from=bu&amp;cs=585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4250" y="1192192"/>
            <a:ext cx="1891774" cy="336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sun9-37.userapi.com/s/v1/ig2/r2HclJ5p61fbpH_mvqTXWFTaMBy4Z7ct9eAV7b92xyad_mfeZwfxKaZWvdXd661MMMpUNJ7wl4_WEQBJBIr16Gc3.jpg?quality=95&amp;as=32x43,48x64,72x96,108x144,160x213,240x319,360x478,480x638,540x718,640x851,720x957,963x1280&amp;from=bu&amp;cs=963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45540" y="555427"/>
            <a:ext cx="2751772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https://sun9-53.userapi.com/s/v1/if2/o5t-udRwcY_5j3TJuo8mK9hm4NbZQguFKqUXObytBHW6fkiUhqUdg_ctTnb1WD5Q_NgKIKtESdFA6MzkWzjVkIFW.jpg?quality=95&amp;as=32x24,48x36,72x54,108x81,160x120,240x180,360x270,480x360,540x405,640x480,720x540,1040x780&amp;from=bu&amp;cs=104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6727" y="4344122"/>
            <a:ext cx="3176655" cy="238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https://sun9-73.userapi.com/s/v1/if2/cCo0fpUF40VeFDcRwH6VoVja6bLq_8jkgcSES8W22Sr4jvy3b-uAlI79hzI8VOKXPG2bmqhgMIwNM1Gbhz1ZmUM6.jpg?quality=96&amp;as=32x16,48x24,72x36,108x54,160x80,240x120,360x180,480x240,540x270,640x320,720x360,1080x540,1280x640,1440x720,1600x800&amp;from=bu&amp;cs=1600x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1899" y="93762"/>
            <a:ext cx="1805051" cy="90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820137" y="93761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Сотрудники «Радуги» активно голосуют!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2175" y="3958542"/>
            <a:ext cx="2076053" cy="2768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134018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44750" y="476248"/>
            <a:ext cx="48776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Татьяна Николаевна Викторова</a:t>
            </a:r>
          </a:p>
          <a:p>
            <a:pPr algn="ctr"/>
            <a:r>
              <a:rPr lang="ru-RU" smtClean="0">
                <a:latin typeface="Trebuchet MS" pitchFamily="34" charset="0"/>
                <a:cs typeface="Times New Roman" panose="02020603050405020304" pitchFamily="18" charset="0"/>
              </a:rPr>
              <a:t>Председатель Совета ветеранов </a:t>
            </a:r>
          </a:p>
          <a:p>
            <a:pPr algn="ctr"/>
            <a:r>
              <a:rPr lang="ru-RU" smtClean="0">
                <a:latin typeface="Trebuchet MS" pitchFamily="34" charset="0"/>
                <a:cs typeface="Times New Roman" panose="02020603050405020304" pitchFamily="18" charset="0"/>
              </a:rPr>
              <a:t>«ЦДТ «Радуга»</a:t>
            </a:r>
            <a:endParaRPr lang="ru-RU"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61852" y="2535106"/>
            <a:ext cx="3849280" cy="291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Татьяна Николаевна с</a:t>
            </a:r>
            <a:r>
              <a:rPr lang="tt-RU" sz="160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 1 сентября 2024 </a:t>
            </a:r>
            <a:r>
              <a:rPr lang="tt-RU" sz="160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года является председателем Совета ветеранов </a:t>
            </a:r>
            <a:r>
              <a:rPr lang="ru-RU" sz="160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«ЦДТ «Радуга».</a:t>
            </a:r>
            <a:r>
              <a:rPr lang="tt-RU" sz="160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 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tt-RU" sz="160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Общий </a:t>
            </a:r>
            <a:r>
              <a:rPr lang="tt-RU" sz="160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стаж работы составляет 3</a:t>
            </a:r>
            <a:r>
              <a:rPr lang="tt-RU" sz="160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8 лет, в ЦДТ “Радуга” работает с 2019 года.</a:t>
            </a:r>
            <a:endParaRPr lang="ru-RU" sz="1600">
              <a:solidFill>
                <a:schemeClr val="bg2">
                  <a:lumMod val="25000"/>
                </a:schemeClr>
              </a:solidFill>
              <a:latin typeface="Trebuchet MS" pitchFamily="34" charset="0"/>
              <a:cs typeface="Times New Roman" pitchFamily="18" charset="0"/>
            </a:endParaRP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r>
              <a:rPr lang="ru-RU" sz="1600" smtClean="0">
                <a:solidFill>
                  <a:schemeClr val="bg2">
                    <a:lumMod val="2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Коммуникабельная, отзывчивая, доброжелательная, ответственная, целеустремленная, внимательная, добропорядочная, творческая.</a:t>
            </a:r>
            <a:endParaRPr lang="ru-RU" sz="1600">
              <a:solidFill>
                <a:schemeClr val="bg2">
                  <a:lumMod val="25000"/>
                </a:schemeClr>
              </a:solidFill>
              <a:latin typeface="Trebuchet MS" pitchFamily="34" charset="0"/>
              <a:cs typeface="Times New Roman" panose="02020603050405020304" pitchFamily="18" charset="0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/>
            </a:pPr>
            <a:endParaRPr lang="ru-RU" sz="1600" smtClean="0">
              <a:solidFill>
                <a:schemeClr val="bg2">
                  <a:lumMod val="25000"/>
                </a:schemeClr>
              </a:solidFill>
              <a:latin typeface="Trebuchet MS" pitchFamily="34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3"/>
          <a:srcRect l="41208" t="25598" r="37844" b="24458"/>
          <a:stretch>
            <a:fillRect/>
          </a:stretch>
        </p:blipFill>
        <p:spPr bwMode="auto">
          <a:xfrm>
            <a:off x="5532698" y="2243813"/>
            <a:ext cx="2789672" cy="34972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20380227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218" name="Picture 2" descr="https://sun9-58.userapi.com/s/v1/if2/DqxwafShWRRBskrOQaIBfuXfFohPohg_D6zdUELE5tMNXh4euItr8RGPhspPR_J7vBVc7TMW9RtGzngjXgEMYzoh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916" y="542180"/>
            <a:ext cx="3666773" cy="275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85.userapi.com/s/v1/ig2/wVlJy2dr9GAbX10f_5-ofHgX8FwntyyaUOifhnDXHkXpCT6-tBGC_MxHX9pyVxDyMhL8nN8cLEA3uwvzywOKl_cx.jpg?quality=95&amp;as=32x52,48x78,72x117,108x175,160x259,240x388,360x583,480x777,540x874,640x1036,720x1165,1080x1748,1280x2071,1440x2330,1582x2560&amp;from=bu&amp;cs=1582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4888" y="542180"/>
            <a:ext cx="2304119" cy="372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sun9-65.userapi.com/s/v1/ig2/k3nWQz3DQUGE2vWB-YHpefvoRxMWoegZ4-o6PaatSowCVN3IkvUK9COdXo7vyBNSXV1N4UGcErt1680eNGODcb7q.jpg?quality=95&amp;as=32x49,48x74,72x111,108x166,160x246,240x369,360x554,480x739,540x831,640x985,720x1108,1080x1663,1280x1970,1440x2217,1663x2560&amp;from=bu&amp;cs=1663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916" y="3407243"/>
            <a:ext cx="1842851" cy="283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sun9-38.userapi.com/s/v1/ig2/IPS3iE2yWFLvQMPGc7adM0Cc4hsRPA0Fifme8zu6W5-bA9zZY2NLJnyTM6CoW1nVBHGZTuEg2hDIerz8tSHn2d-N.jpg?quality=95&amp;as=32x43,48x64,72x96,108x144,160x213,240x320,360x480,480x640,540x720,640x853,720x960,1080x1440,1280x1707,1440x1920,1920x2560&amp;from=bu&amp;cs=192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46460" y="3407243"/>
            <a:ext cx="2127645" cy="283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0509" y="4271271"/>
            <a:ext cx="3523001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детского творчества "Радуга" чествовали своих самых почётных членов коллектива - членов Совета ветеранов. Отметим, что это и передовые активисты. Они являются постоянными участниками поселковых мероприятий. Активно выдвигают свои творческие работы на всевозможные конкурсы. Входят в состав жюри детских конкурсов. В общем, наш Совет ветеранов - пример для молодых сотрудников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2410" y="80515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Пример для молодых сотрудников!</a:t>
            </a:r>
          </a:p>
        </p:txBody>
      </p:sp>
      <p:pic>
        <p:nvPicPr>
          <p:cNvPr id="8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7418559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194" name="Picture 2" descr="https://sun9-54.userapi.com/s/v1/if2/mkuO3WfaZiGt-uFqphGK91EwxDmFYp0QIUozjH6yvPGVJ_QOIOXZtKr8TIfVWSOIY2tAJC2MZ71xK-Z_xnVxDEwd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2174" y="646767"/>
            <a:ext cx="6853359" cy="3084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9212" y="6332105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vk.com/public205418818?z=photo-205418818_457246161%2Fwall-205418818_1716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6" name="Picture 4" descr="https://sun9-62.userapi.com/s/v1/if2/S6GRQ4-wp9voW4M1h1gty07KqEV-1bQfGlb3XjQq9R4-7yMfR3JG4Mq85tkyidC8kZOBfN9Bz569Z_JhcHwxSxnC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1971" y="3969792"/>
            <a:ext cx="4851771" cy="2183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sun9-84.userapi.com/s/v1/if2/hA9mDVJ9XAY8Tej1-F4zSwMoNDsgWs8lFDW1nv7_3--6yAprlIXzKX2hU9JxOPXpkAJ9E3i0U53XhO6TWThrwd8H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7191" y="3835366"/>
            <a:ext cx="3165820" cy="237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62410" y="80515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А в сердце молодость живет!</a:t>
            </a:r>
          </a:p>
        </p:txBody>
      </p:sp>
      <p:pic>
        <p:nvPicPr>
          <p:cNvPr id="8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396379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58144" y="199773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будни.</a:t>
            </a:r>
          </a:p>
        </p:txBody>
      </p:sp>
      <p:pic>
        <p:nvPicPr>
          <p:cNvPr id="1026" name="Picture 2" descr="https://sun9-27.userapi.com/s/v1/if2/HPIwhFjvvaAwhMiNBZqiJdJ5FJ_T-n1ysk01fXx3MOXNqPAmJ8I2iJrkNLWAlJX54zvhPod1cHT5eAVWpywGbFTI.jpg?quality=95&amp;as=32x23,48x35,72x53,108x79,160x117,240x176,360x264,480x352,540x396,640x470,720x528,1080x793,1280x939,1440x1057,2560x1879&amp;from=bu&amp;cs=256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2980" y="661438"/>
            <a:ext cx="3341608" cy="245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0509" y="3527915"/>
            <a:ext cx="3398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vk.com/public205418818?z=photo-205418818_457248479%2Fwall-205418818_2235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1852" y="3162521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ВЕЧНАЯ ПАМЯТЬ ПАВШИМ ГЕРОЯМ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sun9-88.userapi.com/s/v1/if2/Ww8uLZNu6Tuel2w_S_6UUyK2L-EMDOBDaQHAjxSsubm_5r4MJuJ-fm6br9Qll6qAg_-5XbRpfppOQ9hlnbrOZ9sw.jpg?quality=95&amp;as=32x24,48x36,72x54,108x81,160x120,240x180,360x270,480x360,540x405,640x480,720x540,1080x810,1280x960,1440x1080,2560x1920&amp;from=bu&amp;u=kNqfAVmSXWdFwDhgQ3zJHdzRuiPl-ZV4MbBf2wRzE48&amp;cs=640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09558" y="661438"/>
            <a:ext cx="3347043" cy="2510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97079" y="3232683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ПРАЗДНИКОМ, ДОРОГИЕ МАМЫ!</a:t>
            </a:r>
            <a:b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Активисты Детской районной Думы провели праздничную акцию "Мой ангел - мама!" в честь Дня матери. 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80805" y="395595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vk.com/public205418818?z=photo-205418818_457246417%2Fwall-205418818_1837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279" y="4417622"/>
            <a:ext cx="3108277" cy="23312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644" y="4047197"/>
            <a:ext cx="1990909" cy="265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478289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 descr="https://edu.tatar.ru/upload/gallery_photo/23353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3195" y="536233"/>
            <a:ext cx="2346594" cy="158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49552">
            <a:off x="788935" y="2042602"/>
            <a:ext cx="2131573" cy="14921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132232">
            <a:off x="2569593" y="2269342"/>
            <a:ext cx="2240160" cy="12548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288" y="178443"/>
            <a:ext cx="510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«О нас в СМИ»</a:t>
            </a:r>
          </a:p>
        </p:txBody>
      </p:sp>
      <p:pic>
        <p:nvPicPr>
          <p:cNvPr id="6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edu.tatar.ru/upload/gallery_photo/230132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864258">
            <a:off x="1350382" y="3411447"/>
            <a:ext cx="2350010" cy="153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du.tatar.ru/upload/gallery_photo/2301323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1310" y="4676407"/>
            <a:ext cx="3208154" cy="207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893600">
            <a:off x="6976703" y="1923430"/>
            <a:ext cx="1487882" cy="19772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/>
          <a:srcRect t="21050" b="39492"/>
          <a:stretch>
            <a:fillRect/>
          </a:stretch>
        </p:blipFill>
        <p:spPr>
          <a:xfrm>
            <a:off x="6244043" y="578553"/>
            <a:ext cx="2284229" cy="160311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1487" y="536233"/>
            <a:ext cx="1536886" cy="217245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266804" y="151364"/>
            <a:ext cx="5101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«Наши достижения»</a:t>
            </a:r>
            <a:endParaRPr lang="ru-RU" sz="2000" b="1">
              <a:solidFill>
                <a:schemeClr val="accent4">
                  <a:lumMod val="50000"/>
                </a:schemeClr>
              </a:solidFill>
              <a:latin typeface="Trebuchet MS" pitchFamily="34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11"/>
          <a:srcRect t="7539" r="3085" b="16117"/>
          <a:stretch>
            <a:fillRect/>
          </a:stretch>
        </p:blipFill>
        <p:spPr>
          <a:xfrm>
            <a:off x="5111033" y="2232895"/>
            <a:ext cx="1418974" cy="19881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657921">
            <a:off x="5481166" y="4661027"/>
            <a:ext cx="2524293" cy="17841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83809" y="3989169"/>
            <a:ext cx="1507325" cy="213066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28259" y="3664504"/>
            <a:ext cx="1950281" cy="13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545625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4340" name="Picture 4" descr="https://sun9-32.userapi.com/s/v1/if2/jS6uxSWDfiuAab3BYQEC_WyYzJQURGf2HdWH8n8Vv9X0WOkWfhNxipsa3ThXpihLND2qI4uK985xeRhvRKBmQdJh.jpg?quality=95&amp;as=32x17,48x25,72x38,108x57,160x85,240x127,360x191,480x254,540x286,640x339,720x381,1080x572,1280x678,1440x763,2560x1356&amp;from=bu&amp;cs=256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3665" y="302106"/>
            <a:ext cx="6881892" cy="364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233" y="302106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49124" y="4352472"/>
            <a:ext cx="78707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smtClean="0">
                <a:latin typeface="Monotype Corsiva" panose="03010101010201010101" pitchFamily="66" charset="0"/>
              </a:rPr>
              <a:t>«Единство </a:t>
            </a:r>
            <a:r>
              <a:rPr lang="ru-RU" sz="3200">
                <a:latin typeface="Monotype Corsiva" panose="03010101010201010101" pitchFamily="66" charset="0"/>
              </a:rPr>
              <a:t>— это сила... когда есть командная работа и сотрудничество, можно добиться удивительных </a:t>
            </a:r>
            <a:r>
              <a:rPr lang="ru-RU" sz="3200" smtClean="0">
                <a:latin typeface="Monotype Corsiva" panose="03010101010201010101" pitchFamily="66" charset="0"/>
              </a:rPr>
              <a:t>результатов»</a:t>
            </a:r>
          </a:p>
          <a:p>
            <a:r>
              <a:rPr lang="ru-RU" sz="3200">
                <a:latin typeface="Monotype Corsiva" panose="03010101010201010101" pitchFamily="66" charset="0"/>
              </a:rPr>
              <a:t>	</a:t>
            </a:r>
            <a:r>
              <a:rPr lang="ru-RU" sz="3200" smtClean="0">
                <a:latin typeface="Monotype Corsiva" panose="03010101010201010101" pitchFamily="66" charset="0"/>
              </a:rPr>
              <a:t>		 		Мэтти </a:t>
            </a:r>
            <a:r>
              <a:rPr lang="ru-RU" sz="3200" err="1">
                <a:latin typeface="Monotype Corsiva" panose="03010101010201010101" pitchFamily="66" charset="0"/>
              </a:rPr>
              <a:t>Степанек</a:t>
            </a:r>
            <a:endParaRPr lang="ru-RU" sz="3200" b="0" i="0">
              <a:effectLst/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759801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82006" y="212812"/>
            <a:ext cx="5717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Состав ветеранской организации</a:t>
            </a:r>
          </a:p>
          <a:p>
            <a:pPr algn="ctr"/>
            <a:r>
              <a:rPr lang="ru-RU" sz="2400" b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МБУ ДО «ЦДТ «Радуга»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087017" y="96369"/>
            <a:ext cx="1779619" cy="21474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13465" y="2119869"/>
            <a:ext cx="3171201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latin typeface="Trebuchet MS" pitchFamily="34" charset="0"/>
              </a:rPr>
              <a:t>Сапожникова Мария Васильевна</a:t>
            </a:r>
            <a:r>
              <a:rPr lang="ru-RU" sz="1400" smtClean="0">
                <a:latin typeface="Trebuchet MS" pitchFamily="34" charset="0"/>
              </a:rPr>
              <a:t>,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стаж 44 года, Благодарственное письмо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МБУ ДО «ЦДТ «Радуга», Почетная грамота ЦДТ «Радуга»</a:t>
            </a:r>
          </a:p>
          <a:p>
            <a:pPr algn="ctr"/>
            <a:endParaRPr lang="ru-RU" sz="1200">
              <a:latin typeface="Trebuchet MS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022241" y="1682343"/>
            <a:ext cx="1944814" cy="21224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-172161" y="3837166"/>
            <a:ext cx="433361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latin typeface="Trebuchet MS" pitchFamily="34" charset="0"/>
              </a:rPr>
              <a:t>Викторова Татьяна Николаевна,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стаж 38 лет, Благодарственное письмо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МБУ ДО «ЦДТ «Радуга»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Благодарственное письмо Главы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МО «пгт Камские Поляны»</a:t>
            </a:r>
            <a:endParaRPr lang="ru-RU" sz="1200">
              <a:latin typeface="Trebuchet MS" pitchFamily="34" charset="0"/>
            </a:endParaRPr>
          </a:p>
        </p:txBody>
      </p:sp>
      <p:pic>
        <p:nvPicPr>
          <p:cNvPr id="8" name="Picture 2" descr="C:\Documents and Settings\дом\Рабочий стол\IMG-20200116-WA0020.jpg"/>
          <p:cNvPicPr>
            <a:picLocks noChangeAspect="1" noChangeArrowheads="1"/>
          </p:cNvPicPr>
          <p:nvPr/>
        </p:nvPicPr>
        <p:blipFill>
          <a:blip r:embed="rId7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584839" y="949516"/>
            <a:ext cx="1735340" cy="20428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802805" y="2944290"/>
            <a:ext cx="3478847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err="1" smtClean="0">
                <a:latin typeface="Trebuchet MS" pitchFamily="34" charset="0"/>
              </a:rPr>
              <a:t>Шарипзянов Загир Котдусович</a:t>
            </a:r>
            <a:r>
              <a:rPr lang="ru-RU" sz="1400" smtClean="0">
                <a:latin typeface="Trebuchet MS" pitchFamily="34" charset="0"/>
              </a:rPr>
              <a:t>, </a:t>
            </a:r>
            <a:r>
              <a:rPr lang="ru-RU" sz="1200" smtClean="0">
                <a:latin typeface="Trebuchet MS" pitchFamily="34" charset="0"/>
              </a:rPr>
              <a:t>стаж 51 год, Почетная грамота МБУ ДО «ЦДТ «Радуга» , Благодарственное письмо Главы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МО «пгт Камские Поляны»</a:t>
            </a:r>
          </a:p>
          <a:p>
            <a:pPr algn="ctr"/>
            <a:endParaRPr lang="ru-RU" sz="1200">
              <a:latin typeface="Trebuchet MS" pitchFamily="34" charset="0"/>
            </a:endParaRPr>
          </a:p>
        </p:txBody>
      </p:sp>
      <p:pic>
        <p:nvPicPr>
          <p:cNvPr id="10" name="Picture 6" descr="C:\Users\цдт\Desktop\Рисунок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615339" y="2964387"/>
            <a:ext cx="1585462" cy="1745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613466" y="4789356"/>
            <a:ext cx="3171201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latin typeface="Trebuchet MS" pitchFamily="34" charset="0"/>
              </a:rPr>
              <a:t>Скворцова Татьяна Ивановна</a:t>
            </a:r>
            <a:r>
              <a:rPr lang="ru-RU" sz="1400" smtClean="0">
                <a:latin typeface="Trebuchet MS" pitchFamily="34" charset="0"/>
              </a:rPr>
              <a:t>,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стаж 46 лет, Благодарственное письмо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МБУ ДО «ЦДТ «Радуга»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Благодарственное </a:t>
            </a:r>
            <a:r>
              <a:rPr lang="ru-RU" sz="1200">
                <a:latin typeface="Trebuchet MS" pitchFamily="34" charset="0"/>
              </a:rPr>
              <a:t>письмо Главы МО «пгт Камские Поляны</a:t>
            </a:r>
            <a:r>
              <a:rPr lang="ru-RU" sz="1200" smtClean="0">
                <a:latin typeface="Trebuchet MS" pitchFamily="34" charset="0"/>
              </a:rPr>
              <a:t>», Почетная грамота Главы МО «пгт Камские Поляны», Благодарственное письмо Главы МО «Нижнекамский муниципальный район»</a:t>
            </a:r>
            <a:endParaRPr lang="ru-RU" sz="1200">
              <a:latin typeface="Trebuchet MS" pitchFamily="34" charset="0"/>
            </a:endParaRPr>
          </a:p>
          <a:p>
            <a:pPr algn="ctr"/>
            <a:endParaRPr lang="ru-RU" sz="1100">
              <a:latin typeface="Trebuchet MS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06066" y="602817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>
                <a:hlinkClick r:id="rId9"/>
              </a:rPr>
              <a:t>https://</a:t>
            </a:r>
            <a:r>
              <a:rPr lang="en-US" sz="1400" smtClean="0">
                <a:hlinkClick r:id="rId9"/>
              </a:rPr>
              <a:t>vk.com/public205418818?z=photo-205418818_457240429%2Falbum-205418818_00%2Frev</a:t>
            </a:r>
            <a:r>
              <a:rPr lang="ru-RU" sz="1400" smtClean="0"/>
              <a:t> </a:t>
            </a:r>
            <a:endParaRPr lang="ru-RU" sz="1400"/>
          </a:p>
        </p:txBody>
      </p:sp>
      <p:sp>
        <p:nvSpPr>
          <p:cNvPr id="13" name="TextBox 12"/>
          <p:cNvSpPr txBox="1"/>
          <p:nvPr/>
        </p:nvSpPr>
        <p:spPr>
          <a:xfrm>
            <a:off x="6918" y="5015042"/>
            <a:ext cx="43336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err="1" smtClean="0">
                <a:latin typeface="Trebuchet MS" pitchFamily="34" charset="0"/>
              </a:rPr>
              <a:t>Хамидуллина Наталья </a:t>
            </a:r>
          </a:p>
          <a:p>
            <a:pPr algn="ctr"/>
            <a:r>
              <a:rPr lang="ru-RU" sz="1400" b="1" err="1" smtClean="0">
                <a:latin typeface="Trebuchet MS" pitchFamily="34" charset="0"/>
              </a:rPr>
              <a:t>Анатоьевна,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стаж 48 лет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Почетная грамота ЦДТ «Радуга»</a:t>
            </a:r>
            <a:endParaRPr lang="ru-RU" sz="1200">
              <a:latin typeface="Trebuchet MS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rcRect l="43625" t="20222" r="35500" b="40667"/>
          <a:stretch>
            <a:fillRect/>
          </a:stretch>
        </p:blipFill>
        <p:spPr>
          <a:xfrm>
            <a:off x="3480221" y="3794199"/>
            <a:ext cx="1862444" cy="196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89133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48079" y="71898"/>
            <a:ext cx="54773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Состав ветеранской организации</a:t>
            </a:r>
          </a:p>
          <a:p>
            <a:pPr algn="ctr"/>
            <a:r>
              <a:rPr lang="ru-RU" sz="2400" b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МБУ ДО «ЦДТ «Радуга» </a:t>
            </a:r>
          </a:p>
          <a:p>
            <a:pPr algn="ctr"/>
            <a:r>
              <a:rPr lang="ru-RU" sz="1600" b="1" smtClean="0">
                <a:solidFill>
                  <a:schemeClr val="accent4">
                    <a:lumMod val="50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«на заслуженном отдыхе» </a:t>
            </a:r>
          </a:p>
        </p:txBody>
      </p:sp>
      <p:pic>
        <p:nvPicPr>
          <p:cNvPr id="4" name="Picture 3" descr="C:\Documents and Settings\дом\Рабочий стол\01d7c836552e1c25919cba1a3ae9fade_XL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560" t="4747" r="21387" b="36548"/>
          <a:stretch>
            <a:fillRect/>
          </a:stretch>
        </p:blipFill>
        <p:spPr bwMode="auto">
          <a:xfrm>
            <a:off x="1677099" y="71898"/>
            <a:ext cx="1784603" cy="2109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56616" y="2116489"/>
            <a:ext cx="328962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err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Бурмистрова Наиля Нуриевна</a:t>
            </a:r>
            <a:r>
              <a:rPr lang="ru-RU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ru-RU" smtClean="0">
                <a:solidFill>
                  <a:srgbClr val="C00000"/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Почетная грамота Министерства Просвещения РФ, Знак «За заслуги в образовании», медаль 1000-летие г. </a:t>
            </a:r>
            <a:r>
              <a:rPr lang="ru-RU" sz="1100">
                <a:latin typeface="Trebuchet MS" pitchFamily="34" charset="0"/>
              </a:rPr>
              <a:t>К</a:t>
            </a:r>
            <a:r>
              <a:rPr lang="ru-RU" sz="1100" smtClean="0">
                <a:latin typeface="Trebuchet MS" pitchFamily="34" charset="0"/>
              </a:rPr>
              <a:t>азань</a:t>
            </a:r>
            <a:endParaRPr lang="ru-RU" sz="1100">
              <a:latin typeface="Trebuchet MS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13711"/>
          <a:stretch>
            <a:fillRect/>
          </a:stretch>
        </p:blipFill>
        <p:spPr>
          <a:xfrm>
            <a:off x="1003505" y="3026357"/>
            <a:ext cx="1874226" cy="2306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5672" y="5332762"/>
            <a:ext cx="362307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>
                <a:latin typeface="Trebuchet MS" pitchFamily="34" charset="0"/>
              </a:rPr>
              <a:t>Матвеева </a:t>
            </a:r>
            <a:r>
              <a:rPr lang="ru-RU" sz="1400" b="1" smtClean="0">
                <a:latin typeface="Trebuchet MS" pitchFamily="34" charset="0"/>
              </a:rPr>
              <a:t>Людмила Николаевна 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Почетная грамота РУО, 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Благодарственное письмо УО, 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Почетная грамота  МО и Н РТ</a:t>
            </a:r>
            <a:endParaRPr lang="ru-RU" sz="1100">
              <a:latin typeface="Trebuchet MS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466" t="11174" r="29328" b="49338"/>
          <a:stretch>
            <a:fillRect/>
          </a:stretch>
        </p:blipFill>
        <p:spPr>
          <a:xfrm>
            <a:off x="4147171" y="1135550"/>
            <a:ext cx="1652241" cy="20761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148079" y="319815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err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Ишанкулова Надежда Викторовна</a:t>
            </a:r>
            <a:r>
              <a:rPr lang="ru-RU" sz="1400" b="1" smtClean="0">
                <a:solidFill>
                  <a:srgbClr val="0070C0"/>
                </a:solidFill>
                <a:latin typeface="Trebuchet MS" pitchFamily="34" charset="0"/>
              </a:rPr>
              <a:t> </a:t>
            </a:r>
            <a:r>
              <a:rPr lang="ru-RU" sz="1100" smtClean="0">
                <a:latin typeface="Trebuchet MS" pitchFamily="34" charset="0"/>
              </a:rPr>
              <a:t>Почетная грамота Главы МО «Нижнекамский муниципальный район»</a:t>
            </a:r>
            <a:endParaRPr lang="ru-RU" sz="1100">
              <a:latin typeface="Trebuchet MS" pitchFamily="34" charset="0"/>
            </a:endParaRPr>
          </a:p>
        </p:txBody>
      </p:sp>
      <p:pic>
        <p:nvPicPr>
          <p:cNvPr id="10" name="Picture 4" descr="C:\Documents and Settings\дом\Рабочий стол\аня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rot="5400000">
            <a:off x="6622220" y="1221714"/>
            <a:ext cx="2059948" cy="1718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988949" y="3064102"/>
            <a:ext cx="32403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Зайцева Анна Николаевна</a:t>
            </a:r>
            <a:r>
              <a:rPr lang="ru-RU" sz="1400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</a:rPr>
              <a:t> 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Благодарственное письмо Главы МО 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«пгт Камские Поляны», 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Почетная грамота Главы МО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 «пгт Камские Поляны»</a:t>
            </a:r>
            <a:endParaRPr lang="ru-RU" sz="110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1898" t="14142" r="30081" b="38784"/>
          <a:stretch>
            <a:fillRect/>
          </a:stretch>
        </p:blipFill>
        <p:spPr>
          <a:xfrm>
            <a:off x="3715645" y="3978537"/>
            <a:ext cx="1725711" cy="2136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2465440" y="6051938"/>
            <a:ext cx="3363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latin typeface="Trebuchet MS" pitchFamily="34" charset="0"/>
              </a:rPr>
              <a:t>Рукавишникова Лариса Степановна  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Благодарственное письмо </a:t>
            </a:r>
          </a:p>
          <a:p>
            <a:pPr algn="ctr"/>
            <a:r>
              <a:rPr lang="ru-RU" sz="1100" smtClean="0">
                <a:latin typeface="Trebuchet MS" pitchFamily="34" charset="0"/>
              </a:rPr>
              <a:t>МБУ ДО «ЦДТ «Радуга»</a:t>
            </a:r>
            <a:endParaRPr lang="ru-RU" sz="1100">
              <a:latin typeface="Trebuchet MS" pitchFamily="34" charset="0"/>
            </a:endParaRPr>
          </a:p>
        </p:txBody>
      </p:sp>
      <p:pic>
        <p:nvPicPr>
          <p:cNvPr id="14" name="Picture 3" descr="C:\Documents and Settings\дом\Рабочий стол\Безымянный.JPG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77" t="3703" r="5515"/>
          <a:stretch>
            <a:fillRect/>
          </a:stretch>
        </p:blipFill>
        <p:spPr bwMode="auto">
          <a:xfrm>
            <a:off x="6470611" y="3996528"/>
            <a:ext cx="1529834" cy="189699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5839162" y="5998117"/>
            <a:ext cx="30243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err="1" smtClean="0">
                <a:latin typeface="Trebuchet MS" pitchFamily="34" charset="0"/>
              </a:rPr>
              <a:t>Филипова Анна  Александровна</a:t>
            </a:r>
            <a:r>
              <a:rPr lang="ru-RU" sz="1400" smtClean="0">
                <a:latin typeface="Trebuchet MS" pitchFamily="34" charset="0"/>
              </a:rPr>
              <a:t>, </a:t>
            </a:r>
            <a:r>
              <a:rPr lang="ru-RU" sz="1200" smtClean="0">
                <a:latin typeface="Trebuchet MS" pitchFamily="34" charset="0"/>
              </a:rPr>
              <a:t>Почетная грамота Главы МО </a:t>
            </a:r>
          </a:p>
          <a:p>
            <a:pPr algn="ctr"/>
            <a:r>
              <a:rPr lang="ru-RU" sz="1200" smtClean="0">
                <a:latin typeface="Trebuchet MS" pitchFamily="34" charset="0"/>
              </a:rPr>
              <a:t>«пгт Камские Поляны»</a:t>
            </a:r>
            <a:endParaRPr lang="ru-RU" sz="120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5242659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extBox 1"/>
          <p:cNvSpPr txBox="1"/>
          <p:nvPr/>
        </p:nvSpPr>
        <p:spPr>
          <a:xfrm>
            <a:off x="2521686" y="122305"/>
            <a:ext cx="6779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Участие Совета ветеранов в </a:t>
            </a:r>
          </a:p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работе учреждения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02859" y="982505"/>
            <a:ext cx="69947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400" b="1">
                <a:latin typeface="Trebuchet MS" pitchFamily="34" charset="0"/>
                <a:cs typeface="Times New Roman" panose="02020603050405020304" pitchFamily="18" charset="0"/>
              </a:rPr>
              <a:t>в период  тарификации;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>
                <a:latin typeface="Trebuchet MS" pitchFamily="34" charset="0"/>
                <a:cs typeface="Times New Roman" panose="02020603050405020304" pitchFamily="18" charset="0"/>
              </a:rPr>
              <a:t>по  вопросам охраны труда;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>
                <a:latin typeface="Trebuchet MS" pitchFamily="34" charset="0"/>
                <a:cs typeface="Times New Roman" panose="02020603050405020304" pitchFamily="18" charset="0"/>
              </a:rPr>
              <a:t>в период  аттестации;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>
                <a:latin typeface="Trebuchet MS" pitchFamily="34" charset="0"/>
                <a:cs typeface="Times New Roman" panose="02020603050405020304" pitchFamily="18" charset="0"/>
              </a:rPr>
              <a:t>при формировании списков сотрудников для представления к наградам;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b="1">
                <a:latin typeface="Trebuchet MS" pitchFamily="34" charset="0"/>
                <a:cs typeface="Times New Roman" panose="02020603050405020304" pitchFamily="18" charset="0"/>
              </a:rPr>
              <a:t>в качестве членов жюри конкурсов;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400" b="1">
                <a:latin typeface="Trebuchet MS" pitchFamily="34" charset="0"/>
                <a:cs typeface="Times New Roman" panose="02020603050405020304" pitchFamily="18" charset="0"/>
              </a:rPr>
              <a:t>по распределению выплат стимулирующего характера и т.п.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1733" y="2317331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Раздел Совета ветеранов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36864" y="3410348"/>
            <a:ext cx="35577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smtClean="0">
                <a:latin typeface="Trebuchet MS" pitchFamily="34" charset="0"/>
                <a:cs typeface="Times New Roman" panose="02020603050405020304" pitchFamily="18" charset="0"/>
              </a:rPr>
              <a:t>Информация о деятельности Совета ветеранов  в электронном образовании Республики Татарстан </a:t>
            </a:r>
          </a:p>
          <a:p>
            <a:pPr algn="ctr"/>
            <a:r>
              <a:rPr lang="ru-RU" sz="1400" b="1" smtClean="0">
                <a:latin typeface="Trebuchet MS" pitchFamily="34" charset="0"/>
                <a:cs typeface="Times New Roman" panose="02020603050405020304" pitchFamily="18" charset="0"/>
              </a:rPr>
              <a:t>на сайте МБУ ДО «ЦДТ Радуга» в разделе «Совет ветеранов». </a:t>
            </a:r>
          </a:p>
          <a:p>
            <a:r>
              <a:rPr lang="ru-RU" sz="1400" b="1" smtClean="0">
                <a:latin typeface="Trebuchet MS" pitchFamily="34" charset="0"/>
                <a:cs typeface="Times New Roman" panose="02020603050405020304" pitchFamily="18" charset="0"/>
              </a:rPr>
              <a:t>Ссылка: </a:t>
            </a:r>
            <a:r>
              <a:rPr lang="en-US" sz="1400" b="1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1400" b="1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1400" b="1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  <a:hlinkClick r:id="rId2"/>
              </a:rPr>
              <a:t>edu.tatar.ru/nkamsk/raduga/page4062517.htm</a:t>
            </a:r>
            <a:r>
              <a:rPr lang="ru-RU" sz="1400" b="1" smtClean="0">
                <a:solidFill>
                  <a:srgbClr val="C00000"/>
                </a:solidFill>
                <a:latin typeface="Trebuchet MS" pitchFamily="34" charset="0"/>
                <a:cs typeface="Times New Roman" panose="02020603050405020304" pitchFamily="18" charset="0"/>
              </a:rPr>
              <a:t> </a:t>
            </a:r>
            <a:endParaRPr lang="en-US" sz="1400" b="1">
              <a:solidFill>
                <a:srgbClr val="C00000"/>
              </a:solidFill>
              <a:latin typeface="Trebuchet MS" pitchFamily="34" charset="0"/>
              <a:cs typeface="Times New Roman" pitchFamily="18" charset="0"/>
            </a:endParaRPr>
          </a:p>
          <a:p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349" y="2933146"/>
            <a:ext cx="4411875" cy="3016506"/>
          </a:xfrm>
          <a:prstGeom prst="rect">
            <a:avLst/>
          </a:prstGeom>
        </p:spPr>
      </p:pic>
      <p:pic>
        <p:nvPicPr>
          <p:cNvPr id="7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6896195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3195" y="300790"/>
            <a:ext cx="3449097" cy="48754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5043" y="1600200"/>
            <a:ext cx="3534213" cy="49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790678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21.userapi.com/s/v1/if2/57ze5hj-7VaZB8toEzUkJh7jJ2q4QI7Kbw_0wB8p8VPq8VPfJHCpiYTdsFaR-pf5J-LUkKT20RrpL03-4-JHGveF.jpg?quality=95&amp;as=32x26,48x38,72x58,108x86,160x128,240x192,360x288,480x384,540x432,640x512,720x576,1080x864&amp;from=bu&amp;cs=108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73705" y="661850"/>
            <a:ext cx="2928202" cy="234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032418" y="4902427"/>
            <a:ext cx="28686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vk.com/public205418818?z=photo-205418818_457247959%2Fwall-205418818_2144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4" name="Picture 6" descr="https://sun9-61.userapi.com/s/v1/ig2/PsCcZ2j1PQytSC50a8cm5WtfQjLotSta9nJzpi3H5yZoCjWNMNknRSuzhHy8Gyj8Ml1lHnqQBjLlkdlY3UMBA6DR.jpg?quality=95&amp;as=32x57,48x85,72x128,108x192,160x285,240x427,360x640,480x854,540x960,640x1138,720x1281,899x1599&amp;from=bu&amp;cs=899x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32418" y="541536"/>
            <a:ext cx="2377375" cy="422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29.userapi.com/s/v1/ig2/JJq1rps6fgLT6T_dmB-4sFcRT0lp6hq0Jvo2aIYvxs9MBzOvLn8-gr_MEnHU_GxO5FBhXfKdG47HEGglRRvpG5jc.jpg?quality=95&amp;as=32x43,48x64,72x96,108x144,160x213,240x320,360x480,480x640,540x720,640x853,720x960,1080x1440,1200x1600&amp;from=bu&amp;u=42cgK_nrNz6JC9Z-0tvzH7wyUIH4MUDJtAFRvO_8jQ4&amp;cs=1080x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2696" y="2510777"/>
            <a:ext cx="2379802" cy="317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86309" y="6240189"/>
            <a:ext cx="40689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vk.com/public205418818?z=photo-205418818_457247786%2Fwall-205418818_2103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5009" y="5815824"/>
            <a:ext cx="38986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ОЧЕРЕДНОЙ СРЕДНИК В РАМКАХ ЭКОЛОГИЧЕСКОГО ДВУХМЕСЯЧНИКА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0509" y="8598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будни. «Мы создаем комфорт»</a:t>
            </a:r>
          </a:p>
        </p:txBody>
      </p:sp>
      <p:pic>
        <p:nvPicPr>
          <p:cNvPr id="13" name="Picture 2" descr="https://sun9-27.userapi.com/s/v1/ig2/Ae06t9uNc5GBMo5G8bH_XnBKbEEJTJiFvbZJoOgYlc07LINZP-wkhqNZwbEwRzbGF8Nid4r90Z_XPonrUGuw1u8w.jpg?quality=95&amp;as=32x32,48x48,72x72,108x108,160x160,240x240,360x360,480x480,540x540,640x640,720x720,1080x1080,1280x1280,1440x1440,1536x1536&amp;from=bu&amp;cs=1536x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3621" y="3384697"/>
            <a:ext cx="2211600" cy="221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4353636" y="5813935"/>
            <a:ext cx="389862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КУДА, А МЫ НА СРЕДНИК!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951902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292" name="Picture 4" descr="https://sun9-80.userapi.com/s/v1/if2/PuoyEsIff5Xt2_-LAASFDG9-XaJPclBDB44GgIaDyWTT2w9UsfaiLcK-Ho3AnQD402SXiYkmTOvGrwM03lObseyl.jpg?quality=95&amp;as=32x21,48x31,72x47,108x70,160x104,240x156,360x233,480x311,540x350,640x415,720x467,1080x700&amp;from=bu&amp;cs=10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4593" y="3611548"/>
            <a:ext cx="4413740" cy="286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sun9-26.userapi.com/s/v1/if2/wk-GhIO8orp0ChGsB5rMV1xiv7uBuFH88z47B4B502eUjPvP6Defw-Pe8aaiM-ciqikcCTUeU-XwFDgoBM7K_Yh3.jpg?quality=95&amp;as=32x24,48x36,72x54,108x81,160x120,240x180,360x270,480x360,540x405,640x480,720x540,1080x810&amp;from=bu&amp;cs=108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9756" y="665933"/>
            <a:ext cx="3753454" cy="2815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sun9-63.userapi.com/s/v1/ig2/ut1rlh85AfgmlsgvtzG2WYYJ6UIQx3bRGWEggwN533iUTt2oq_K7BXjdEqW2TzJDgwFvdxbUVCpyvUtRrOGaE18z.jpg?quality=95&amp;as=32x32,48x48,72x72,108x108,160x160,240x239,360x359,480x479,540x538,640x638,720x718,1080x1077&amp;from=bu&amp;u=f5w5Tdg8cPgrQQrvf1hZBkhiBQmqbfw5Dq0lkHaJQV4&amp;cs=64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06470" y="1950189"/>
            <a:ext cx="2833973" cy="282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889472" y="918634"/>
            <a:ext cx="26679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СКОРО НА ПЛЯЖ! А ПОКА ГОТОВИМ ТЕРРИТОРИЮ</a:t>
            </a:r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93210" y="5550052"/>
            <a:ext cx="34474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vk.com/public205418818?z=photo-205418818_457248391%2Fwall-205418818_2205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0509" y="8598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Наши будни. «Мы создаем комфорт»</a:t>
            </a:r>
          </a:p>
        </p:txBody>
      </p:sp>
      <p:pic>
        <p:nvPicPr>
          <p:cNvPr id="9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970382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98" name="Picture 2" descr="https://sun9-44.userapi.com/s/v1/if2/cyWPLpDu2EQF2_p0cMG41gw1-gZdkKLag9nAmw06SyGwnAqllLKhXnMPZmoWhJ88vy5_2TsmB4ufkPCRN5XuwHVL.jpg?quality=95&amp;as=32x24,48x36,72x54,108x81,160x120,240x181,360x271,480x361,540x406,640x482,720x542,1080x813,1280x963,1440x1084,1600x1204&amp;from=bu&amp;cs=160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8221" y="522504"/>
            <a:ext cx="2909507" cy="218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42246" y="522504"/>
            <a:ext cx="27715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РАБОТУ НА ВЕЛОСИПЕДЕ!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3195" y="75333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vk.com/public205418818?z=photo-205418818_457248115%2Fwall-205418818_2185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0" name="Picture 4" descr="https://sun9-36.userapi.com/s/v1/if2/0wJs_eHUHnR3zny1xK4E-6FqzyoOYXJh2_WWde4oUTcXCYh4PHjjau5jik2z8HVlsPMzLnS57JPTM314z62JEZwS.jpg?quality=95&amp;as=32x21,48x32,72x48,108x71,160x106,240x158,360x238,480x317,540x356,640x423,720x475,1080x713&amp;from=bu&amp;cs=1080x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2411" y="1810666"/>
            <a:ext cx="2581321" cy="170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53887" y="2857627"/>
            <a:ext cx="33013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vk.com/public205418818?z=photo-205418818_457247150%2Fwall-205418818_1975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https://sun9-28.userapi.com/s/v1/ig2/TTiFtS6d8y7vihU-qkIJkN9YwNeSC3w0zVc1ICGtHgkTG91lFUNugBbVaJ68W3JaGvOQmMieggeI-8a9CxH3EFFE.jpg?quality=95&amp;as=32x55,48x83,72x125,108x187,160x277,240x416,360x624,480x832,540x935,640x1109,720x1247,1080x1871&amp;from=bu&amp;cs=1080x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97673" y="1495371"/>
            <a:ext cx="1647139" cy="285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43195" y="1174780"/>
            <a:ext cx="30491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КАМСКИХ ПОЛЯНАХ ПРОШЛА </a:t>
            </a:r>
            <a:endParaRPr lang="ru-RU" sz="140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ЛЫЖНЯ - 2025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4" name="Picture 8" descr="https://sun9-78.userapi.com/s/v1/if2/2iXCE3cRVORAAikjQiamKMsDLPOqsw0vNEB5dgfVnmsDaiTwuxj3vD-jG84qsn5auDUJ3Rh4gXx7uk-_jcTDfwiT.jpg?quality=95&amp;as=32x22,48x34,72x50,108x76,160x112,240x168,360x252,480x337,540x379,640x449,720x505,1080x757,1280x897,1440x1010,2560x1795&amp;from=bu&amp;cs=2560x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64290" y="3514816"/>
            <a:ext cx="2790951" cy="195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sun9-62.userapi.com/s/v1/ig2/Uix0O7-JO0j5kQVge_8FFDas7n3cbQDYphLyiFuccqBayEEa3IxoFvVwTHkuX5g8jrDHWW31JLbX72cOE2joN_y9.jpg?quality=95&amp;as=32x43,48x64,72x96,108x144,160x213,240x320,360x480,480x640,540x720,640x853,720x960,1080x1440,1280x1707,1440x1920,1920x2560&amp;from=bu&amp;cs=1920x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9894" y="3569828"/>
            <a:ext cx="2305614" cy="307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sun9-47.userapi.com/s/v1/if2/NTpczwUYfl6v8M2vbS7r-XlzrhztgV47vFDojzQ-qaZK8oZgKqd_Lbji5myFayAODxvEddVz8nzOIW-YBliTOT3B.jpg?quality=95&amp;as=32x24,48x36,72x54,108x81,160x120,240x180,360x270,480x360,540x405,640x480,720x540,1080x810,1280x960,1440x1080,2560x1920&amp;from=bu&amp;cs=2560x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1180" y="4574614"/>
            <a:ext cx="2581321" cy="193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008334" y="6037512"/>
            <a:ext cx="2902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https://</a:t>
            </a:r>
            <a:r>
              <a:rPr lang="en-US" sz="120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vk.com/public205418818?z=photo-205418818_457246121%2Fwall-205418818_1694</a:t>
            </a: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64290" y="5493022"/>
            <a:ext cx="24753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КРОСС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ДОСТАВИЛ </a:t>
            </a:r>
            <a:endParaRPr lang="ru-RU" sz="140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МАССУ </a:t>
            </a:r>
            <a:r>
              <a:rPr lang="ru-RU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ПОЗИТИВА</a:t>
            </a:r>
            <a:r>
              <a:rPr lang="ru-RU" sz="14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0632" y="85980"/>
            <a:ext cx="8614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solidFill>
                  <a:schemeClr val="accent4">
                    <a:lumMod val="75000"/>
                  </a:schemeClr>
                </a:solidFill>
                <a:latin typeface="Trebuchet MS" pitchFamily="34" charset="0"/>
                <a:cs typeface="Times New Roman" panose="02020603050405020304" pitchFamily="18" charset="0"/>
              </a:rPr>
              <a:t> Наши будни. «Спорт и мы!»</a:t>
            </a:r>
          </a:p>
        </p:txBody>
      </p:sp>
      <p:pic>
        <p:nvPicPr>
          <p:cNvPr id="15" name="Picture 2" descr="C:\Users\ДРД\Desktop\Pobeda80_logo_main.png">
            <a:extLst>
              <a:ext uri="{FF2B5EF4-FFF2-40B4-BE49-F238E27FC236}">
                <a16:creationId xmlns:a16="http://schemas.microsoft.com/office/drawing/2014/main" id="{E7A23B2A-22D1-2A1D-28A0-18656CD8C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509" y="93761"/>
            <a:ext cx="962686" cy="171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3856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Badg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adge">
      <a:majorFont>
        <a:latin typeface="Impact" panose="020b0806030902050204"/>
        <a:ea typeface="Arial"/>
        <a:cs typeface="Arial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Arial"/>
        <a:cs typeface="Arial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TM10001106[[fn=Эмблема]]</Template>
  <Company/>
  <PresentationFormat>On-screen Show (4:3)</PresentationFormat>
  <Paragraphs>122</Paragraphs>
  <Slides>24</Slides>
  <Notes>0</Notes>
  <TotalTime>348</TotalTime>
  <HiddenSlides>0</HiddenSlides>
  <MMClips>0</MMClips>
  <ScaleCrop>0</ScaleCrop>
  <HeadingPairs>
    <vt:vector baseType="variant" size="6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baseType="lpstr" size="32">
      <vt:lpstr>Arial</vt:lpstr>
      <vt:lpstr>Impact</vt:lpstr>
      <vt:lpstr>Gill Sans MT</vt:lpstr>
      <vt:lpstr>Trebuchet MS</vt:lpstr>
      <vt:lpstr>Times New Roman</vt:lpstr>
      <vt:lpstr>Monotype Corsiva</vt:lpstr>
      <vt:lpstr>Wingdings</vt:lpstr>
      <vt:lpstr>Badge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User</dc:creator>
  <cp:lastModifiedBy>User</cp:lastModifiedBy>
  <cp:revision>41</cp:revision>
  <dcterms:created xsi:type="dcterms:W3CDTF">2025-08-20T11:22:49Z</dcterms:created>
  <dcterms:modified xsi:type="dcterms:W3CDTF">2025-08-26T09:53:08Z</dcterms:modified>
</cp:coreProperties>
</file>